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handoutMasterIdLst>
    <p:handoutMasterId r:id="rId7"/>
  </p:handoutMasterIdLst>
  <p:sldIdLst>
    <p:sldId id="336" r:id="rId2"/>
    <p:sldId id="346" r:id="rId3"/>
    <p:sldId id="347" r:id="rId4"/>
    <p:sldId id="348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46"/>
            <p14:sldId id="347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00FF"/>
    <a:srgbClr val="66CCFF"/>
    <a:srgbClr val="99CCFF"/>
    <a:srgbClr val="3399FF"/>
    <a:srgbClr val="FA0606"/>
    <a:srgbClr val="0066CC"/>
    <a:srgbClr val="FFC0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6144" autoAdjust="0"/>
  </p:normalViewPr>
  <p:slideViewPr>
    <p:cSldViewPr snapToGrid="0">
      <p:cViewPr varScale="1">
        <p:scale>
          <a:sx n="111" d="100"/>
          <a:sy n="111" d="100"/>
        </p:scale>
        <p:origin x="99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2022/2/17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74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301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500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077427" y="2048256"/>
            <a:ext cx="9986813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SWAN- </a:t>
            </a: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SMT 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Profile </a:t>
            </a:r>
            <a:r>
              <a:rPr lang="en-US" altLang="zh-CN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Verify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Review</a:t>
            </a:r>
            <a:endParaRPr lang="en-US" altLang="zh-TW" sz="48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JBD-VN-ME</a:t>
            </a:r>
          </a:p>
          <a:p>
            <a:r>
              <a:rPr lang="en-US" dirty="0" smtClean="0"/>
              <a:t>2022/02/14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4648" y="514710"/>
            <a:ext cx="2911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.Reflow Profile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629398" y="1787478"/>
            <a:ext cx="310898" cy="84133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50" y="5908952"/>
            <a:ext cx="1003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dirty="0" err="1" smtClean="0">
                <a:sym typeface="Wingdings" panose="05000000000000000000" pitchFamily="2" charset="2"/>
              </a:rPr>
              <a:t>Fii</a:t>
            </a:r>
            <a:r>
              <a:rPr lang="en-US" dirty="0" smtClean="0">
                <a:sym typeface="Wingdings" panose="05000000000000000000" pitchFamily="2" charset="2"/>
              </a:rPr>
              <a:t> RD &amp; ME will keep and monitor this issue.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53860"/>
              </p:ext>
            </p:extLst>
          </p:nvPr>
        </p:nvGraphicFramePr>
        <p:xfrm>
          <a:off x="7130110" y="1066687"/>
          <a:ext cx="4830242" cy="228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97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47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470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860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617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834486"/>
              </p:ext>
            </p:extLst>
          </p:nvPr>
        </p:nvGraphicFramePr>
        <p:xfrm>
          <a:off x="1504342" y="1097442"/>
          <a:ext cx="4866816" cy="225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5015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23451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44835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147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Profile feature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0.88~0.92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94~99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82~87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245.0~246.3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26~28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-0.91 ~ -0.82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576897" y="4266006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775735"/>
              </p:ext>
            </p:extLst>
          </p:nvPr>
        </p:nvGraphicFramePr>
        <p:xfrm>
          <a:off x="7130110" y="3614591"/>
          <a:ext cx="4830242" cy="2069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339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23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230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59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297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14779"/>
              </p:ext>
            </p:extLst>
          </p:nvPr>
        </p:nvGraphicFramePr>
        <p:xfrm>
          <a:off x="1504342" y="3574947"/>
          <a:ext cx="4866816" cy="2108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5015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23451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44835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186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Profile feature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0.80~0.89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71~76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21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245.1~247.8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061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-1.15 ~ -0.92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6845" y="1049299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7777" y="3574947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96" y="911369"/>
            <a:ext cx="10175806" cy="2453623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696" y="529547"/>
            <a:ext cx="3177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.Customer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696" y="3326190"/>
            <a:ext cx="3421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.Fii Profile verify &amp;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848272"/>
              </p:ext>
            </p:extLst>
          </p:nvPr>
        </p:nvGraphicFramePr>
        <p:xfrm>
          <a:off x="1452820" y="3759613"/>
          <a:ext cx="5156200" cy="211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5532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96198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3447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095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Profile feature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suggest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Ramp-up rate (</a:t>
                      </a:r>
                      <a:r>
                        <a:rPr lang="en-US" sz="1400" u="none" strike="noStrike" dirty="0" err="1">
                          <a:effectLst/>
                        </a:rPr>
                        <a:t>Tsmax</a:t>
                      </a:r>
                      <a:r>
                        <a:rPr lang="en-US" sz="1400" u="none" strike="noStrike" dirty="0">
                          <a:effectLst/>
                        </a:rPr>
                        <a:t> to </a:t>
                      </a:r>
                      <a:r>
                        <a:rPr lang="en-US" sz="1400" u="none" strike="noStrike" dirty="0" err="1">
                          <a:effectLst/>
                        </a:rPr>
                        <a:t>Tp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0.94~0.98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Preheat Time (150-180°C) (ts)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60-120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Soldering time(TL&gt;217°C) (tL)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50-90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88~90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04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(Suggest </a:t>
                      </a:r>
                      <a:r>
                        <a:rPr lang="en-US" sz="14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245.0~246.0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Time within 5°C of actual 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20-40 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Ramp-down rate (Tp to Tsmax)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-1.05 ~ -0.86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93970"/>
              </p:ext>
            </p:extLst>
          </p:nvPr>
        </p:nvGraphicFramePr>
        <p:xfrm>
          <a:off x="7075246" y="3704894"/>
          <a:ext cx="4830242" cy="216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73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36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3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74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1.50%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47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689106" y="4521563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4696" y="3758611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5286" y="5920087"/>
            <a:ext cx="9898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Summary: </a:t>
            </a:r>
            <a:r>
              <a:rPr lang="en-US" sz="1600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1600" dirty="0" err="1" smtClean="0">
                <a:sym typeface="Wingdings" panose="05000000000000000000" pitchFamily="2" charset="2"/>
              </a:rPr>
              <a:t>Fii</a:t>
            </a:r>
            <a:r>
              <a:rPr lang="en-US" sz="1600" dirty="0" smtClean="0">
                <a:sym typeface="Wingdings" panose="05000000000000000000" pitchFamily="2" charset="2"/>
              </a:rPr>
              <a:t> RD &amp; ME will keep and monitor this issue.</a:t>
            </a:r>
          </a:p>
          <a:p>
            <a:r>
              <a:rPr lang="en-US" sz="1600" dirty="0">
                <a:sym typeface="Wingdings" panose="05000000000000000000" pitchFamily="2" charset="2"/>
              </a:rPr>
              <a:t>(Note</a:t>
            </a:r>
            <a:r>
              <a:rPr lang="en-US" sz="1600" dirty="0" smtClean="0">
                <a:sym typeface="Wingdings" panose="05000000000000000000" pitchFamily="2" charset="2"/>
              </a:rPr>
              <a:t>: Some </a:t>
            </a:r>
            <a:r>
              <a:rPr lang="en-US" sz="1600" dirty="0">
                <a:sym typeface="Wingdings" panose="05000000000000000000" pitchFamily="2" charset="2"/>
              </a:rPr>
              <a:t>components cannot withstand temperatures exceeding 250 degrees when passing through the </a:t>
            </a:r>
            <a:r>
              <a:rPr lang="en-US" sz="1600" dirty="0" smtClean="0">
                <a:sym typeface="Wingdings" panose="05000000000000000000" pitchFamily="2" charset="2"/>
              </a:rPr>
              <a:t>Reflow)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13632" y="1865376"/>
            <a:ext cx="2186243" cy="39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875" y="2653189"/>
            <a:ext cx="6092125" cy="681953"/>
          </a:xfrm>
          <a:prstGeom prst="rect">
            <a:avLst/>
          </a:prstGeom>
          <a:ln>
            <a:solidFill>
              <a:srgbClr val="33CCFF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7836408" y="2231136"/>
            <a:ext cx="276960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Vendor </a:t>
            </a:r>
            <a:r>
              <a:rPr lang="en-US" sz="1600" dirty="0" smtClean="0"/>
              <a:t>suggest profile for MIC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38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66" y="628710"/>
            <a:ext cx="2832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5.X-Ray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mage confirm.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061910"/>
              </p:ext>
            </p:extLst>
          </p:nvPr>
        </p:nvGraphicFramePr>
        <p:xfrm>
          <a:off x="106610" y="1099390"/>
          <a:ext cx="11946487" cy="469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641">
                  <a:extLst>
                    <a:ext uri="{9D8B030D-6E8A-4147-A177-3AD203B41FA5}">
                      <a16:colId xmlns:a16="http://schemas.microsoft.com/office/drawing/2014/main" val="63114283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1395715087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4267961393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1994965769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2276749831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2627366354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386044464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Defect 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214064"/>
                  </a:ext>
                </a:extLst>
              </a:tr>
              <a:tr h="1983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Image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77889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36.6%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35.6%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32.0%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996862"/>
                  </a:ext>
                </a:extLst>
              </a:tr>
              <a:tr h="1983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Ball Image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070491"/>
                  </a:ext>
                </a:extLst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495893" y="3853826"/>
            <a:ext cx="1625790" cy="1853458"/>
            <a:chOff x="3570634" y="4089728"/>
            <a:chExt cx="1417864" cy="15343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0634" y="4089728"/>
              <a:ext cx="1417864" cy="1534367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3978118" y="4124103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309502" y="4135626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293392" y="3841237"/>
            <a:ext cx="1468416" cy="1866047"/>
            <a:chOff x="5345364" y="3913912"/>
            <a:chExt cx="1328748" cy="166629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5364" y="3913912"/>
              <a:ext cx="1328748" cy="1666294"/>
            </a:xfrm>
            <a:prstGeom prst="rect">
              <a:avLst/>
            </a:prstGeom>
          </p:spPr>
        </p:pic>
        <p:sp>
          <p:nvSpPr>
            <p:cNvPr id="34" name="Oval 33"/>
            <p:cNvSpPr/>
            <p:nvPr/>
          </p:nvSpPr>
          <p:spPr>
            <a:xfrm>
              <a:off x="5615788" y="3925153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85502" y="3888583"/>
            <a:ext cx="1608532" cy="1818699"/>
            <a:chOff x="7067436" y="4101643"/>
            <a:chExt cx="1250163" cy="1416002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5"/>
            <a:srcRect l="7051" t="7230" r="1844" b="10984"/>
            <a:stretch/>
          </p:blipFill>
          <p:spPr>
            <a:xfrm>
              <a:off x="7067436" y="4101643"/>
              <a:ext cx="1250163" cy="1416002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7387362" y="4135626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7692517" y="4114884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6260" t="4425" r="5576" b="5719"/>
          <a:stretch/>
        </p:blipFill>
        <p:spPr>
          <a:xfrm>
            <a:off x="1809530" y="1526054"/>
            <a:ext cx="1557430" cy="18762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8734" y="1501176"/>
            <a:ext cx="1649765" cy="189252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898301" y="3853826"/>
            <a:ext cx="1474447" cy="1853456"/>
            <a:chOff x="1880265" y="4300281"/>
            <a:chExt cx="1474447" cy="194376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0265" y="4300281"/>
              <a:ext cx="1474447" cy="1943766"/>
            </a:xfrm>
            <a:prstGeom prst="rect">
              <a:avLst/>
            </a:prstGeom>
          </p:spPr>
        </p:pic>
        <p:sp>
          <p:nvSpPr>
            <p:cNvPr id="35" name="Oval 34"/>
            <p:cNvSpPr/>
            <p:nvPr/>
          </p:nvSpPr>
          <p:spPr>
            <a:xfrm>
              <a:off x="2442395" y="5947161"/>
              <a:ext cx="175093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672346" y="5966747"/>
              <a:ext cx="175093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708783" y="3888583"/>
            <a:ext cx="1412317" cy="1786994"/>
            <a:chOff x="8748176" y="4502409"/>
            <a:chExt cx="1123702" cy="155143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9"/>
            <a:srcRect l="5992" t="5749" r="13632" b="5754"/>
            <a:stretch/>
          </p:blipFill>
          <p:spPr>
            <a:xfrm>
              <a:off x="8748176" y="4502409"/>
              <a:ext cx="1123702" cy="1550509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146831" y="5885408"/>
              <a:ext cx="197667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463843" y="3932566"/>
            <a:ext cx="1519252" cy="1774718"/>
            <a:chOff x="10330872" y="4300281"/>
            <a:chExt cx="1669685" cy="1853458"/>
          </a:xfrm>
        </p:grpSpPr>
        <p:grpSp>
          <p:nvGrpSpPr>
            <p:cNvPr id="12" name="Group 11"/>
            <p:cNvGrpSpPr/>
            <p:nvPr/>
          </p:nvGrpSpPr>
          <p:grpSpPr>
            <a:xfrm>
              <a:off x="10330872" y="4300281"/>
              <a:ext cx="1640125" cy="1853458"/>
              <a:chOff x="10517487" y="4060422"/>
              <a:chExt cx="1250639" cy="1525775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10"/>
              <a:srcRect r="5716"/>
              <a:stretch/>
            </p:blipFill>
            <p:spPr>
              <a:xfrm>
                <a:off x="10517487" y="4060422"/>
                <a:ext cx="1250639" cy="1525775"/>
              </a:xfrm>
              <a:prstGeom prst="rect">
                <a:avLst/>
              </a:prstGeom>
            </p:spPr>
          </p:pic>
          <p:sp>
            <p:nvSpPr>
              <p:cNvPr id="44" name="Oval 43"/>
              <p:cNvSpPr/>
              <p:nvPr/>
            </p:nvSpPr>
            <p:spPr>
              <a:xfrm>
                <a:off x="11022167" y="4115818"/>
                <a:ext cx="158439" cy="15040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11792775" y="5447074"/>
              <a:ext cx="207782" cy="18270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0273" y="1534679"/>
            <a:ext cx="1432062" cy="180843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5285" y="5948857"/>
            <a:ext cx="8299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/>
              <a:t>for </a:t>
            </a:r>
            <a:r>
              <a:rPr lang="en-US" dirty="0">
                <a:sym typeface="Wingdings" panose="05000000000000000000" pitchFamily="2" charset="2"/>
              </a:rPr>
              <a:t>Void Solder &gt; 30% </a:t>
            </a:r>
            <a:r>
              <a:rPr lang="en-US" dirty="0"/>
              <a:t>an X</a:t>
            </a:r>
            <a:r>
              <a:rPr lang="en-US" dirty="0" smtClean="0"/>
              <a:t>-ray </a:t>
            </a:r>
            <a:r>
              <a:rPr lang="en-US" dirty="0"/>
              <a:t>machine with an image as </a:t>
            </a:r>
            <a:r>
              <a:rPr lang="en-US" dirty="0" smtClean="0"/>
              <a:t>pictured.</a:t>
            </a:r>
            <a:endParaRPr lang="en-US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9874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42913</TotalTime>
  <Words>480</Words>
  <Application>Microsoft Office PowerPoint</Application>
  <PresentationFormat>Widescreen</PresentationFormat>
  <Paragraphs>153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標楷體</vt:lpstr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1_Office 佈景主題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阮成倫</cp:lastModifiedBy>
  <cp:revision>5713</cp:revision>
  <dcterms:created xsi:type="dcterms:W3CDTF">2020-08-07T01:32:39Z</dcterms:created>
  <dcterms:modified xsi:type="dcterms:W3CDTF">2022-02-17T07:31:34Z</dcterms:modified>
</cp:coreProperties>
</file>